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40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1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6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02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5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5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2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9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4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8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A978F-331A-4A36-9DC7-2063143CBA08}" type="datetimeFigureOut">
              <a:rPr lang="en-US" smtClean="0"/>
              <a:t>4/12/2015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19AB3-6CBB-4A30-A67A-FE7112B81E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8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2400" cy="1470025"/>
          </a:xfrm>
        </p:spPr>
        <p:txBody>
          <a:bodyPr/>
          <a:lstStyle/>
          <a:p>
            <a:r>
              <a:rPr lang="nl-NL" dirty="0" smtClean="0"/>
              <a:t>Road </a:t>
            </a:r>
            <a:r>
              <a:rPr lang="nl-NL" dirty="0" err="1" smtClean="0"/>
              <a:t>noise</a:t>
            </a:r>
            <a:r>
              <a:rPr lang="nl-NL" dirty="0" smtClean="0"/>
              <a:t> in the Netherlands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03648" y="5105400"/>
            <a:ext cx="6400800" cy="1752600"/>
          </a:xfrm>
        </p:spPr>
        <p:txBody>
          <a:bodyPr/>
          <a:lstStyle/>
          <a:p>
            <a:r>
              <a:rPr lang="nl-NL" dirty="0" err="1" smtClean="0">
                <a:solidFill>
                  <a:schemeClr val="bg1"/>
                </a:solidFill>
              </a:rPr>
              <a:t>Estimating</a:t>
            </a:r>
            <a:r>
              <a:rPr lang="nl-NL" dirty="0" smtClean="0">
                <a:solidFill>
                  <a:schemeClr val="bg1"/>
                </a:solidFill>
              </a:rPr>
              <a:t> the </a:t>
            </a:r>
            <a:r>
              <a:rPr lang="nl-NL" dirty="0" err="1" smtClean="0">
                <a:solidFill>
                  <a:schemeClr val="bg1"/>
                </a:solidFill>
              </a:rPr>
              <a:t>willingness-to-pay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noise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reduction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46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questions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are </a:t>
            </a:r>
            <a:r>
              <a:rPr lang="nl-NL" dirty="0" err="1" smtClean="0"/>
              <a:t>households</a:t>
            </a:r>
            <a:r>
              <a:rPr lang="nl-NL" dirty="0" smtClean="0"/>
              <a:t> </a:t>
            </a:r>
            <a:r>
              <a:rPr lang="nl-NL" dirty="0" err="1" smtClean="0"/>
              <a:t>willing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pay</a:t>
            </a:r>
            <a:r>
              <a:rPr lang="nl-NL" dirty="0" smtClean="0"/>
              <a:t> (or </a:t>
            </a:r>
            <a:r>
              <a:rPr lang="nl-NL" dirty="0" err="1" smtClean="0"/>
              <a:t>paying</a:t>
            </a:r>
            <a:r>
              <a:rPr lang="nl-NL" dirty="0" smtClean="0"/>
              <a:t>)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noise</a:t>
            </a:r>
            <a:r>
              <a:rPr lang="nl-NL" dirty="0" smtClean="0"/>
              <a:t> </a:t>
            </a:r>
            <a:r>
              <a:rPr lang="nl-NL" dirty="0" err="1" smtClean="0"/>
              <a:t>reduction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What</a:t>
            </a:r>
            <a:r>
              <a:rPr lang="nl-NL" dirty="0" smtClean="0"/>
              <a:t> are (</a:t>
            </a:r>
            <a:r>
              <a:rPr lang="nl-NL" dirty="0" err="1" smtClean="0"/>
              <a:t>affected</a:t>
            </a:r>
            <a:r>
              <a:rPr lang="nl-NL" dirty="0" smtClean="0"/>
              <a:t>) </a:t>
            </a:r>
            <a:r>
              <a:rPr lang="nl-NL" dirty="0" err="1" smtClean="0"/>
              <a:t>households</a:t>
            </a:r>
            <a:r>
              <a:rPr lang="nl-NL" dirty="0" smtClean="0"/>
              <a:t> </a:t>
            </a:r>
            <a:r>
              <a:rPr lang="nl-NL" dirty="0" err="1" smtClean="0"/>
              <a:t>willing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pay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a sound </a:t>
            </a:r>
            <a:r>
              <a:rPr lang="nl-NL" dirty="0" err="1" smtClean="0"/>
              <a:t>barrier</a:t>
            </a:r>
            <a:r>
              <a:rPr lang="nl-NL" dirty="0" smtClean="0"/>
              <a:t> </a:t>
            </a:r>
            <a:r>
              <a:rPr lang="nl-NL" dirty="0" err="1" smtClean="0"/>
              <a:t>wall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Social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academic</a:t>
            </a:r>
            <a:r>
              <a:rPr lang="nl-NL" dirty="0" smtClean="0"/>
              <a:t> context	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costs</a:t>
            </a:r>
            <a:r>
              <a:rPr lang="nl-NL" dirty="0" smtClean="0"/>
              <a:t> of </a:t>
            </a:r>
            <a:r>
              <a:rPr lang="nl-NL" dirty="0" err="1" smtClean="0"/>
              <a:t>road</a:t>
            </a:r>
            <a:r>
              <a:rPr lang="nl-NL" dirty="0" smtClean="0"/>
              <a:t> </a:t>
            </a:r>
            <a:r>
              <a:rPr lang="nl-NL" dirty="0" err="1" smtClean="0"/>
              <a:t>noise</a:t>
            </a:r>
            <a:endParaRPr lang="nl-NL" dirty="0" smtClean="0"/>
          </a:p>
          <a:p>
            <a:pPr lvl="1"/>
            <a:r>
              <a:rPr lang="nl-NL" dirty="0" smtClean="0"/>
              <a:t>€17 </a:t>
            </a:r>
            <a:r>
              <a:rPr lang="nl-NL" dirty="0" err="1" smtClean="0"/>
              <a:t>billion</a:t>
            </a:r>
            <a:r>
              <a:rPr lang="nl-NL" dirty="0" smtClean="0"/>
              <a:t> </a:t>
            </a:r>
            <a:r>
              <a:rPr lang="nl-NL" dirty="0" err="1" smtClean="0"/>
              <a:t>annualy</a:t>
            </a:r>
            <a:r>
              <a:rPr lang="nl-NL" dirty="0" smtClean="0"/>
              <a:t> in Europe (CE Delft, 2011)</a:t>
            </a:r>
          </a:p>
          <a:p>
            <a:pPr lvl="1"/>
            <a:r>
              <a:rPr lang="nl-NL" dirty="0" smtClean="0"/>
              <a:t>Missing market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tranquillity</a:t>
            </a:r>
            <a:endParaRPr lang="nl-NL" dirty="0" smtClean="0"/>
          </a:p>
          <a:p>
            <a:r>
              <a:rPr lang="nl-NL" dirty="0" smtClean="0"/>
              <a:t>WTP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noise</a:t>
            </a:r>
            <a:r>
              <a:rPr lang="nl-NL" dirty="0" smtClean="0"/>
              <a:t> </a:t>
            </a:r>
            <a:r>
              <a:rPr lang="nl-NL" dirty="0" err="1" smtClean="0"/>
              <a:t>reduction</a:t>
            </a:r>
            <a:endParaRPr lang="nl-NL" dirty="0" smtClean="0"/>
          </a:p>
          <a:p>
            <a:pPr lvl="1"/>
            <a:r>
              <a:rPr lang="nl-NL" dirty="0" err="1" smtClean="0"/>
              <a:t>Noise</a:t>
            </a:r>
            <a:r>
              <a:rPr lang="nl-NL" dirty="0" smtClean="0"/>
              <a:t> </a:t>
            </a:r>
            <a:r>
              <a:rPr lang="nl-NL" dirty="0" err="1" smtClean="0"/>
              <a:t>abatement</a:t>
            </a:r>
            <a:r>
              <a:rPr lang="nl-NL" dirty="0" smtClean="0"/>
              <a:t> policy up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: </a:t>
            </a:r>
            <a:r>
              <a:rPr lang="nl-NL" dirty="0" err="1" smtClean="0"/>
              <a:t>Marg</a:t>
            </a:r>
            <a:r>
              <a:rPr lang="nl-NL" dirty="0" smtClean="0"/>
              <a:t>. Benefit of </a:t>
            </a:r>
            <a:r>
              <a:rPr lang="nl-NL" dirty="0" err="1" smtClean="0"/>
              <a:t>Abatement</a:t>
            </a:r>
            <a:r>
              <a:rPr lang="nl-NL" dirty="0" smtClean="0"/>
              <a:t> = </a:t>
            </a:r>
            <a:r>
              <a:rPr lang="nl-NL" dirty="0" err="1" smtClean="0"/>
              <a:t>Marg</a:t>
            </a:r>
            <a:r>
              <a:rPr lang="nl-NL" dirty="0" smtClean="0"/>
              <a:t>. </a:t>
            </a:r>
            <a:r>
              <a:rPr lang="nl-NL" dirty="0" err="1" smtClean="0"/>
              <a:t>Cost</a:t>
            </a:r>
            <a:r>
              <a:rPr lang="nl-NL" dirty="0" smtClean="0"/>
              <a:t> of </a:t>
            </a:r>
            <a:r>
              <a:rPr lang="nl-NL" dirty="0" err="1" smtClean="0"/>
              <a:t>Abatement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72756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Noise</a:t>
            </a:r>
            <a:r>
              <a:rPr lang="nl-NL" dirty="0" smtClean="0"/>
              <a:t> </a:t>
            </a:r>
            <a:r>
              <a:rPr lang="nl-NL" dirty="0" err="1" smtClean="0"/>
              <a:t>Depreciation</a:t>
            </a:r>
            <a:r>
              <a:rPr lang="nl-NL" dirty="0" smtClean="0"/>
              <a:t> Index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nl-NL" dirty="0" smtClean="0"/>
                  <a:t>Hedonic approach</a:t>
                </a:r>
              </a:p>
              <a:p>
                <a:pPr lvl="1"/>
                <a:r>
                  <a:rPr lang="nl-NL" dirty="0" smtClean="0"/>
                  <a:t>Data: House </a:t>
                </a:r>
                <a:r>
                  <a:rPr lang="nl-NL" dirty="0" err="1" smtClean="0"/>
                  <a:t>prices</a:t>
                </a:r>
                <a:r>
                  <a:rPr lang="nl-NL" dirty="0" smtClean="0"/>
                  <a:t> (NVM), </a:t>
                </a:r>
                <a:r>
                  <a:rPr lang="nl-NL" dirty="0" err="1" smtClean="0"/>
                  <a:t>Neighborhood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statistics</a:t>
                </a:r>
                <a:r>
                  <a:rPr lang="nl-NL" dirty="0" smtClean="0"/>
                  <a:t>  (CBS), </a:t>
                </a:r>
                <a:r>
                  <a:rPr lang="nl-NL" dirty="0" err="1" smtClean="0"/>
                  <a:t>Roads</a:t>
                </a:r>
                <a:r>
                  <a:rPr lang="nl-NL" dirty="0" smtClean="0"/>
                  <a:t>/</a:t>
                </a:r>
                <a:r>
                  <a:rPr lang="nl-NL" dirty="0" err="1" smtClean="0"/>
                  <a:t>ramps</a:t>
                </a:r>
                <a:r>
                  <a:rPr lang="nl-NL" dirty="0" smtClean="0"/>
                  <a:t> (NWB), </a:t>
                </a:r>
                <a:r>
                  <a:rPr lang="nl-NL" dirty="0" err="1" smtClean="0"/>
                  <a:t>Noise</a:t>
                </a:r>
                <a:r>
                  <a:rPr lang="nl-NL" dirty="0" smtClean="0"/>
                  <a:t>-contourzones (PBL)</a:t>
                </a:r>
              </a:p>
              <a:p>
                <a:pPr lvl="1"/>
                <a:r>
                  <a:rPr lang="nl-NL" dirty="0" err="1" smtClean="0"/>
                  <a:t>Semilog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specification</a:t>
                </a:r>
                <a:r>
                  <a:rPr lang="nl-NL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nl-NL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r>
                          <a:rPr lang="nl-NL" b="0" i="1" smtClean="0">
                            <a:latin typeface="Cambria Math"/>
                          </a:rPr>
                          <m:t>𝑃</m:t>
                        </m:r>
                      </m:e>
                    </m:func>
                    <m:r>
                      <a:rPr lang="nl-NL" b="0" i="1" smtClean="0">
                        <a:latin typeface="Cambria Math"/>
                      </a:rPr>
                      <m:t>=</m:t>
                    </m:r>
                    <m:r>
                      <a:rPr lang="nl-NL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nl-NL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/>
                          </a:rPr>
                          <m:t>𝑝h𝑦𝑠𝑖𝑐𝑎𝑙</m:t>
                        </m:r>
                        <m:r>
                          <a:rPr lang="nl-NL" b="0" i="1" smtClean="0">
                            <a:latin typeface="Cambria Math"/>
                          </a:rPr>
                          <m:t>, </m:t>
                        </m:r>
                        <m:r>
                          <a:rPr lang="nl-NL" b="0" i="1" smtClean="0">
                            <a:latin typeface="Cambria Math"/>
                          </a:rPr>
                          <m:t>𝑙𝑜𝑐𝑎𝑡𝑖𝑜𝑛𝑎𝑙</m:t>
                        </m:r>
                        <m:r>
                          <a:rPr lang="nl-NL" b="0" i="1" smtClean="0">
                            <a:latin typeface="Cambria Math"/>
                          </a:rPr>
                          <m:t>, </m:t>
                        </m:r>
                        <m:r>
                          <a:rPr lang="nl-NL" b="0" i="1" smtClean="0">
                            <a:latin typeface="Cambria Math"/>
                          </a:rPr>
                          <m:t>𝑛𝑜𝑖𝑠𝑒</m:t>
                        </m:r>
                      </m:e>
                    </m:d>
                    <m:r>
                      <a:rPr lang="nl-NL" b="0" i="1" smtClean="0">
                        <a:latin typeface="Cambria Math"/>
                      </a:rPr>
                      <m:t>+</m:t>
                    </m:r>
                    <m:r>
                      <a:rPr lang="nl-NL" b="0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endParaRPr lang="nl-NL" b="0" dirty="0" smtClean="0">
                  <a:ea typeface="Cambria Math"/>
                </a:endParaRPr>
              </a:p>
              <a:p>
                <a:pPr lvl="1"/>
                <a:r>
                  <a:rPr lang="nl-NL" dirty="0" smtClean="0"/>
                  <a:t>Issues:</a:t>
                </a:r>
              </a:p>
              <a:p>
                <a:pPr lvl="2"/>
                <a:r>
                  <a:rPr lang="nl-NL" dirty="0" err="1" smtClean="0"/>
                  <a:t>Spatial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autoregression</a:t>
                </a:r>
                <a:r>
                  <a:rPr lang="nl-NL" dirty="0" smtClean="0"/>
                  <a:t> (</a:t>
                </a:r>
                <a:r>
                  <a:rPr lang="nl-NL" dirty="0" err="1" smtClean="0"/>
                  <a:t>Theebe</a:t>
                </a:r>
                <a:r>
                  <a:rPr lang="nl-NL" dirty="0" smtClean="0"/>
                  <a:t>, 2004)	</a:t>
                </a:r>
              </a:p>
              <a:p>
                <a:pPr lvl="2"/>
                <a:r>
                  <a:rPr lang="nl-NL" dirty="0" err="1" smtClean="0"/>
                  <a:t>Validity</a:t>
                </a:r>
                <a:r>
                  <a:rPr lang="nl-NL" dirty="0" smtClean="0"/>
                  <a:t> of </a:t>
                </a:r>
                <a:r>
                  <a:rPr lang="nl-NL" dirty="0" err="1" smtClean="0"/>
                  <a:t>estimated</a:t>
                </a:r>
                <a:r>
                  <a:rPr lang="nl-NL" dirty="0" smtClean="0"/>
                  <a:t> </a:t>
                </a:r>
                <a:r>
                  <a:rPr lang="nl-NL" dirty="0" err="1" smtClean="0"/>
                  <a:t>noise-countourzones</a:t>
                </a:r>
                <a:endParaRPr lang="nl-NL" dirty="0" smtClean="0"/>
              </a:p>
              <a:p>
                <a:pPr lvl="2"/>
                <a:r>
                  <a:rPr lang="nl-NL" dirty="0" err="1" smtClean="0"/>
                  <a:t>Lack</a:t>
                </a:r>
                <a:r>
                  <a:rPr lang="nl-NL" dirty="0" smtClean="0"/>
                  <a:t> of novelty</a:t>
                </a:r>
              </a:p>
              <a:p>
                <a:pPr lvl="2"/>
                <a:r>
                  <a:rPr lang="nl-NL" dirty="0" smtClean="0"/>
                  <a:t>Inadequate data formats/</a:t>
                </a:r>
                <a:r>
                  <a:rPr lang="nl-NL" dirty="0" err="1" smtClean="0"/>
                  <a:t>lack</a:t>
                </a:r>
                <a:r>
                  <a:rPr lang="nl-NL" dirty="0" smtClean="0"/>
                  <a:t> of GIS skills</a:t>
                </a:r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70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Data on map</a:t>
            </a:r>
            <a:endParaRPr lang="en-US" dirty="0"/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58768"/>
            <a:ext cx="8208912" cy="5808828"/>
          </a:xfrm>
        </p:spPr>
      </p:pic>
    </p:spTree>
    <p:extLst>
      <p:ext uri="{BB962C8B-B14F-4D97-AF65-F5344CB8AC3E}">
        <p14:creationId xmlns:p14="http://schemas.microsoft.com/office/powerpoint/2010/main" val="402644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Sound </a:t>
            </a:r>
            <a:r>
              <a:rPr lang="nl-NL" dirty="0" err="1" smtClean="0"/>
              <a:t>barrier</a:t>
            </a:r>
            <a:r>
              <a:rPr lang="nl-NL" dirty="0" smtClean="0"/>
              <a:t> </a:t>
            </a:r>
            <a:r>
              <a:rPr lang="nl-NL" dirty="0" err="1" smtClean="0"/>
              <a:t>walls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Hedonic</a:t>
            </a:r>
            <a:r>
              <a:rPr lang="nl-NL" dirty="0" smtClean="0"/>
              <a:t> approach: </a:t>
            </a:r>
            <a:r>
              <a:rPr lang="nl-NL" dirty="0" err="1" smtClean="0"/>
              <a:t>Repeat</a:t>
            </a:r>
            <a:r>
              <a:rPr lang="nl-NL" dirty="0" smtClean="0"/>
              <a:t> sales</a:t>
            </a:r>
          </a:p>
          <a:p>
            <a:pPr lvl="1"/>
            <a:r>
              <a:rPr lang="nl-NL" dirty="0" smtClean="0"/>
              <a:t>Data: House </a:t>
            </a:r>
            <a:r>
              <a:rPr lang="nl-NL" dirty="0" err="1" smtClean="0"/>
              <a:t>prices</a:t>
            </a:r>
            <a:r>
              <a:rPr lang="nl-NL" dirty="0" smtClean="0"/>
              <a:t> (NVM), </a:t>
            </a:r>
            <a:r>
              <a:rPr lang="nl-NL" dirty="0" err="1" smtClean="0"/>
              <a:t>Neighborhood</a:t>
            </a:r>
            <a:r>
              <a:rPr lang="nl-NL" dirty="0" smtClean="0"/>
              <a:t> </a:t>
            </a:r>
            <a:r>
              <a:rPr lang="nl-NL" dirty="0" err="1" smtClean="0"/>
              <a:t>stats</a:t>
            </a:r>
            <a:r>
              <a:rPr lang="nl-NL" dirty="0" smtClean="0"/>
              <a:t> (CBS), </a:t>
            </a:r>
            <a:r>
              <a:rPr lang="nl-NL" dirty="0" err="1" smtClean="0"/>
              <a:t>Roads</a:t>
            </a:r>
            <a:r>
              <a:rPr lang="nl-NL" dirty="0" smtClean="0"/>
              <a:t>/</a:t>
            </a:r>
            <a:r>
              <a:rPr lang="nl-NL" dirty="0" err="1" smtClean="0"/>
              <a:t>ramps</a:t>
            </a:r>
            <a:r>
              <a:rPr lang="nl-NL" dirty="0" smtClean="0"/>
              <a:t> (NWB), </a:t>
            </a:r>
            <a:r>
              <a:rPr lang="nl-NL" dirty="0" err="1" smtClean="0"/>
              <a:t>Noise-barriers</a:t>
            </a:r>
            <a:r>
              <a:rPr lang="nl-NL" dirty="0" smtClean="0"/>
              <a:t> (GWV)</a:t>
            </a:r>
          </a:p>
          <a:p>
            <a:pPr lvl="1"/>
            <a:r>
              <a:rPr lang="nl-NL" dirty="0" err="1" smtClean="0"/>
              <a:t>Repeat</a:t>
            </a:r>
            <a:r>
              <a:rPr lang="nl-NL" dirty="0" smtClean="0"/>
              <a:t> sales: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houses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are </a:t>
            </a:r>
            <a:r>
              <a:rPr lang="nl-NL" dirty="0" err="1" smtClean="0"/>
              <a:t>sold</a:t>
            </a:r>
            <a:r>
              <a:rPr lang="nl-NL" dirty="0" smtClean="0"/>
              <a:t> </a:t>
            </a:r>
            <a:r>
              <a:rPr lang="nl-NL" dirty="0" err="1" smtClean="0"/>
              <a:t>both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sound </a:t>
            </a:r>
            <a:r>
              <a:rPr lang="nl-NL" dirty="0" err="1" smtClean="0"/>
              <a:t>barrier</a:t>
            </a:r>
            <a:r>
              <a:rPr lang="nl-NL" dirty="0" smtClean="0"/>
              <a:t> </a:t>
            </a:r>
            <a:r>
              <a:rPr lang="nl-NL" dirty="0" err="1" smtClean="0"/>
              <a:t>construction</a:t>
            </a:r>
            <a:endParaRPr lang="nl-NL" dirty="0" smtClean="0"/>
          </a:p>
          <a:p>
            <a:pPr lvl="1"/>
            <a:r>
              <a:rPr lang="nl-NL" dirty="0" smtClean="0"/>
              <a:t>Issues:</a:t>
            </a:r>
          </a:p>
          <a:p>
            <a:pPr lvl="2"/>
            <a:r>
              <a:rPr lang="nl-NL" dirty="0" err="1" smtClean="0"/>
              <a:t>Lack</a:t>
            </a:r>
            <a:r>
              <a:rPr lang="nl-NL" dirty="0" smtClean="0"/>
              <a:t> of data: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year</a:t>
            </a:r>
            <a:r>
              <a:rPr lang="nl-NL" dirty="0" smtClean="0"/>
              <a:t> of </a:t>
            </a:r>
            <a:r>
              <a:rPr lang="nl-NL" dirty="0" err="1" smtClean="0"/>
              <a:t>noise</a:t>
            </a:r>
            <a:r>
              <a:rPr lang="nl-NL" dirty="0" smtClean="0"/>
              <a:t> </a:t>
            </a:r>
            <a:r>
              <a:rPr lang="nl-NL" dirty="0" err="1" smtClean="0"/>
              <a:t>barriers</a:t>
            </a:r>
            <a:endParaRPr lang="nl-NL" dirty="0" smtClean="0"/>
          </a:p>
          <a:p>
            <a:pPr lvl="2"/>
            <a:r>
              <a:rPr lang="nl-NL" dirty="0" err="1" smtClean="0"/>
              <a:t>Why</a:t>
            </a:r>
            <a:r>
              <a:rPr lang="nl-NL" dirty="0" smtClean="0"/>
              <a:t> are </a:t>
            </a:r>
            <a:r>
              <a:rPr lang="nl-NL" dirty="0" err="1" smtClean="0"/>
              <a:t>noise</a:t>
            </a:r>
            <a:r>
              <a:rPr lang="nl-NL" dirty="0" smtClean="0"/>
              <a:t> </a:t>
            </a:r>
            <a:r>
              <a:rPr lang="nl-NL" dirty="0" err="1" smtClean="0"/>
              <a:t>barriers</a:t>
            </a:r>
            <a:r>
              <a:rPr lang="nl-NL" dirty="0" smtClean="0"/>
              <a:t> </a:t>
            </a:r>
            <a:r>
              <a:rPr lang="nl-NL" dirty="0" err="1" smtClean="0"/>
              <a:t>constructed</a:t>
            </a:r>
            <a:r>
              <a:rPr lang="nl-NL" dirty="0"/>
              <a:t>?</a:t>
            </a:r>
            <a:r>
              <a:rPr lang="nl-NL" dirty="0" smtClean="0"/>
              <a:t> (</a:t>
            </a:r>
            <a:r>
              <a:rPr lang="nl-NL" dirty="0" err="1" smtClean="0"/>
              <a:t>location</a:t>
            </a:r>
            <a:r>
              <a:rPr lang="nl-NL" dirty="0" smtClean="0"/>
              <a:t> </a:t>
            </a:r>
            <a:r>
              <a:rPr lang="nl-NL" dirty="0" err="1" smtClean="0"/>
              <a:t>characteristics</a:t>
            </a:r>
            <a:r>
              <a:rPr lang="nl-NL" dirty="0" smtClean="0"/>
              <a:t>, </a:t>
            </a:r>
            <a:r>
              <a:rPr lang="nl-NL" dirty="0" err="1" smtClean="0"/>
              <a:t>possible</a:t>
            </a:r>
            <a:r>
              <a:rPr lang="nl-NL" dirty="0" smtClean="0"/>
              <a:t> </a:t>
            </a:r>
            <a:r>
              <a:rPr lang="nl-NL" dirty="0" err="1" smtClean="0"/>
              <a:t>confounders</a:t>
            </a:r>
            <a:r>
              <a:rPr lang="nl-NL" dirty="0" smtClean="0"/>
              <a:t>, IV approach?)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4469"/>
            <a:ext cx="8229600" cy="1143000"/>
          </a:xfrm>
        </p:spPr>
        <p:txBody>
          <a:bodyPr/>
          <a:lstStyle/>
          <a:p>
            <a:r>
              <a:rPr lang="nl-NL" dirty="0" smtClean="0"/>
              <a:t>Data on map</a:t>
            </a:r>
            <a:endParaRPr lang="en-US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09723"/>
            <a:ext cx="8208912" cy="5808827"/>
          </a:xfrm>
        </p:spPr>
      </p:pic>
    </p:spTree>
    <p:extLst>
      <p:ext uri="{BB962C8B-B14F-4D97-AF65-F5344CB8AC3E}">
        <p14:creationId xmlns:p14="http://schemas.microsoft.com/office/powerpoint/2010/main" val="2202363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Sound </a:t>
            </a:r>
            <a:r>
              <a:rPr lang="nl-NL" dirty="0" err="1" smtClean="0"/>
              <a:t>barriers</a:t>
            </a:r>
            <a:r>
              <a:rPr lang="nl-NL" dirty="0" smtClean="0"/>
              <a:t> in Poland</a:t>
            </a:r>
            <a:endParaRPr lang="en-US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0" y="1340768"/>
            <a:ext cx="8948786" cy="5033692"/>
          </a:xfrm>
        </p:spPr>
      </p:pic>
    </p:spTree>
    <p:extLst>
      <p:ext uri="{BB962C8B-B14F-4D97-AF65-F5344CB8AC3E}">
        <p14:creationId xmlns:p14="http://schemas.microsoft.com/office/powerpoint/2010/main" val="7819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</TotalTime>
  <Words>221</Words>
  <Application>Microsoft Office PowerPoint</Application>
  <PresentationFormat>Diavoorstelling (4:3)</PresentationFormat>
  <Paragraphs>31</Paragraphs>
  <Slides>8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9" baseType="lpstr">
      <vt:lpstr>Kantoorthema</vt:lpstr>
      <vt:lpstr>Road noise in the Netherlands</vt:lpstr>
      <vt:lpstr>Research questions</vt:lpstr>
      <vt:lpstr>Social and academic context </vt:lpstr>
      <vt:lpstr>Noise Depreciation Index</vt:lpstr>
      <vt:lpstr>Data on map</vt:lpstr>
      <vt:lpstr>Sound barrier walls</vt:lpstr>
      <vt:lpstr>Data on map</vt:lpstr>
      <vt:lpstr>Sound barriers in Poland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noise in the Netherlands</dc:title>
  <dc:creator>Pieter</dc:creator>
  <cp:lastModifiedBy>Pieter</cp:lastModifiedBy>
  <cp:revision>13</cp:revision>
  <dcterms:created xsi:type="dcterms:W3CDTF">2015-04-12T09:30:52Z</dcterms:created>
  <dcterms:modified xsi:type="dcterms:W3CDTF">2015-04-14T08:25:27Z</dcterms:modified>
</cp:coreProperties>
</file>